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bby Gross" initials="AG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810" y="10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4476355279375799"/>
          <c:y val="0.138948057275189"/>
          <c:w val="0.34360827307500003"/>
          <c:h val="0.6893403171616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56F-4812-B2A8-3053EE8568E1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56F-4812-B2A8-3053EE8568E1}"/>
              </c:ext>
            </c:extLst>
          </c:dPt>
          <c:dPt>
            <c:idx val="2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4"/>
                <c:pt idx="0">
                  <c:v>Participation</c:v>
                </c:pt>
                <c:pt idx="1">
                  <c:v>Written work</c:v>
                </c:pt>
                <c:pt idx="2">
                  <c:v>Essays/Projects</c:v>
                </c:pt>
                <c:pt idx="3">
                  <c:v>Quizzes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0.2</c:v>
                </c:pt>
                <c:pt idx="1">
                  <c:v>0.25</c:v>
                </c:pt>
                <c:pt idx="2">
                  <c:v>0.35</c:v>
                </c:pt>
                <c:pt idx="3">
                  <c:v>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56F-4812-B2A8-3053EE8568E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5.4864078506140897E-2"/>
          <c:y val="0.158603822058073"/>
          <c:w val="0.42548467642991"/>
          <c:h val="0.64777958962365301"/>
        </c:manualLayout>
      </c:layout>
      <c:overlay val="0"/>
      <c:txPr>
        <a:bodyPr rot="0" vert="horz"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3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5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4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89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38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6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0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32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52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7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11B35-5E56-4356-A201-EFBF9EBED17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63AFF-2A13-46B3-AD5E-D40555B2C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2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pendell@sccs.ne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54191A08-9992-4432-80BA-1726D9274336}"/>
              </a:ext>
            </a:extLst>
          </p:cNvPr>
          <p:cNvSpPr/>
          <p:nvPr/>
        </p:nvSpPr>
        <p:spPr>
          <a:xfrm>
            <a:off x="6686393" y="990940"/>
            <a:ext cx="3383280" cy="2413270"/>
          </a:xfrm>
          <a:prstGeom prst="rect">
            <a:avLst/>
          </a:prstGeom>
          <a:solidFill>
            <a:srgbClr val="BA469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B038AE75-F69B-4421-98F1-BA91B73A7CF9}"/>
              </a:ext>
            </a:extLst>
          </p:cNvPr>
          <p:cNvCxnSpPr/>
          <p:nvPr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8498D2E2-1569-42C5-9545-DB167D8CD736}"/>
              </a:ext>
            </a:extLst>
          </p:cNvPr>
          <p:cNvCxnSpPr/>
          <p:nvPr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7C2FCD7-17DF-4D78-9FBE-3C263FD3443A}"/>
              </a:ext>
            </a:extLst>
          </p:cNvPr>
          <p:cNvSpPr txBox="1"/>
          <p:nvPr/>
        </p:nvSpPr>
        <p:spPr>
          <a:xfrm>
            <a:off x="6675121" y="4625619"/>
            <a:ext cx="3383279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entury Gothic" panose="020B0502020202020204" pitchFamily="34" charset="0"/>
              </a:rPr>
              <a:t>Room </a:t>
            </a:r>
            <a:r>
              <a:rPr lang="en-US" sz="1600" dirty="0" smtClean="0">
                <a:latin typeface="Century Gothic" panose="020B0502020202020204" pitchFamily="34" charset="0"/>
              </a:rPr>
              <a:t>#81</a:t>
            </a:r>
            <a:endParaRPr lang="en-US" sz="1600" dirty="0">
              <a:latin typeface="Century Gothic" panose="020B0502020202020204" pitchFamily="34" charset="0"/>
            </a:endParaRPr>
          </a:p>
          <a:p>
            <a:pPr algn="ctr"/>
            <a:r>
              <a:rPr lang="en-US" sz="1600" dirty="0" smtClean="0">
                <a:latin typeface="Century Gothic" panose="020B0502020202020204" pitchFamily="34" charset="0"/>
                <a:hlinkClick r:id="rId2"/>
              </a:rPr>
              <a:t>mpendell@sccs.net</a:t>
            </a:r>
            <a:endParaRPr lang="en-US" sz="1600" dirty="0" smtClean="0">
              <a:latin typeface="Century Gothic" panose="020B0502020202020204" pitchFamily="34" charset="0"/>
            </a:endParaRPr>
          </a:p>
          <a:p>
            <a:pPr algn="ctr"/>
            <a:endParaRPr lang="en-US" sz="1600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sz="1600" dirty="0" smtClean="0">
                <a:latin typeface="Century Gothic" panose="020B0502020202020204" pitchFamily="34" charset="0"/>
              </a:rPr>
              <a:t>Remind: @</a:t>
            </a:r>
            <a:r>
              <a:rPr lang="en-US" sz="1600" dirty="0" err="1" smtClean="0">
                <a:latin typeface="Century Gothic" panose="020B0502020202020204" pitchFamily="34" charset="0"/>
              </a:rPr>
              <a:t>mpendell</a:t>
            </a:r>
            <a:r>
              <a:rPr lang="en-US" sz="1600" dirty="0" smtClean="0">
                <a:latin typeface="Century Gothic" panose="020B0502020202020204" pitchFamily="34" charset="0"/>
              </a:rPr>
              <a:t> 81010</a:t>
            </a:r>
          </a:p>
          <a:p>
            <a:pPr algn="ctr"/>
            <a:endParaRPr lang="en-US" sz="1600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sz="1600" dirty="0" smtClean="0">
                <a:latin typeface="Century Gothic" panose="020B0502020202020204" pitchFamily="34" charset="0"/>
              </a:rPr>
              <a:t>Google classroom</a:t>
            </a:r>
          </a:p>
          <a:p>
            <a:pPr algn="ctr"/>
            <a:r>
              <a:rPr lang="en-US" sz="1600" dirty="0" smtClean="0">
                <a:latin typeface="Century Gothic" panose="020B0502020202020204" pitchFamily="34" charset="0"/>
              </a:rPr>
              <a:t>P2 = </a:t>
            </a:r>
            <a:r>
              <a:rPr lang="en-US" sz="1600" dirty="0" smtClean="0">
                <a:latin typeface="Century Gothic" panose="020B0502020202020204" pitchFamily="34" charset="0"/>
              </a:rPr>
              <a:t>uq8463</a:t>
            </a:r>
            <a:endParaRPr lang="en-US" sz="1600" dirty="0" smtClean="0">
              <a:latin typeface="Century Gothic" panose="020B0502020202020204" pitchFamily="34" charset="0"/>
            </a:endParaRPr>
          </a:p>
          <a:p>
            <a:pPr algn="ctr"/>
            <a:endParaRPr lang="en-US" sz="1600" dirty="0" smtClean="0">
              <a:latin typeface="Century Gothic" panose="020B0502020202020204" pitchFamily="34" charset="0"/>
            </a:endParaRPr>
          </a:p>
          <a:p>
            <a:pPr algn="ctr"/>
            <a:endParaRPr lang="en-US" sz="1600" dirty="0" smtClean="0">
              <a:latin typeface="Century Gothic" panose="020B0502020202020204" pitchFamily="34" charset="0"/>
            </a:endParaRPr>
          </a:p>
          <a:p>
            <a:pPr algn="ctr"/>
            <a:r>
              <a:rPr lang="en-US" sz="1400" dirty="0" smtClean="0">
                <a:latin typeface="Century Gothic" panose="020B0502020202020204" pitchFamily="34" charset="0"/>
              </a:rPr>
              <a:t>http</a:t>
            </a:r>
            <a:r>
              <a:rPr lang="en-US" sz="1400" dirty="0" smtClean="0">
                <a:latin typeface="Century Gothic" panose="020B0502020202020204" pitchFamily="34" charset="0"/>
              </a:rPr>
              <a:t>://</a:t>
            </a:r>
            <a:r>
              <a:rPr lang="en-US" sz="1400" dirty="0" smtClean="0">
                <a:latin typeface="Century Gothic" panose="020B0502020202020204" pitchFamily="34" charset="0"/>
              </a:rPr>
              <a:t>spring</a:t>
            </a:r>
            <a:r>
              <a:rPr lang="en-US" sz="1400" dirty="0" smtClean="0">
                <a:latin typeface="Century Gothic" panose="020B0502020202020204" pitchFamily="34" charset="0"/>
              </a:rPr>
              <a:t>2019.mspendell.online</a:t>
            </a:r>
            <a:endParaRPr lang="en-US" sz="1400" dirty="0" smtClean="0">
              <a:latin typeface="Century Gothic" panose="020B0502020202020204" pitchFamily="34" charset="0"/>
            </a:endParaRPr>
          </a:p>
          <a:p>
            <a:pPr algn="ctr"/>
            <a:endParaRPr lang="en-US" sz="1600" dirty="0">
              <a:latin typeface="Century Gothic" panose="020B0502020202020204" pitchFamily="34" charset="0"/>
            </a:endParaRPr>
          </a:p>
          <a:p>
            <a:pPr algn="ctr"/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4891701-5C9A-4EB4-9D00-31F5DBEE2622}"/>
              </a:ext>
            </a:extLst>
          </p:cNvPr>
          <p:cNvSpPr/>
          <p:nvPr/>
        </p:nvSpPr>
        <p:spPr>
          <a:xfrm>
            <a:off x="0" y="218779"/>
            <a:ext cx="6675113" cy="863246"/>
          </a:xfrm>
          <a:prstGeom prst="rect">
            <a:avLst/>
          </a:prstGeom>
          <a:solidFill>
            <a:srgbClr val="BA469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0B247F8A-0A5B-4227-A6BB-842A6B09A780}"/>
              </a:ext>
            </a:extLst>
          </p:cNvPr>
          <p:cNvSpPr txBox="1"/>
          <p:nvPr/>
        </p:nvSpPr>
        <p:spPr>
          <a:xfrm>
            <a:off x="3262423" y="199872"/>
            <a:ext cx="33375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Little Mandy" pitchFamily="2" charset="0"/>
              </a:rPr>
              <a:t>essential learnings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4F95C45-D360-4F79-9FFC-9EEB9F007543}"/>
              </a:ext>
            </a:extLst>
          </p:cNvPr>
          <p:cNvSpPr txBox="1"/>
          <p:nvPr/>
        </p:nvSpPr>
        <p:spPr>
          <a:xfrm>
            <a:off x="3270920" y="1123251"/>
            <a:ext cx="33972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support my analysis and understanding of a text by citing relevant details from that text.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analyze similar themes across multiple texts by comparing and contrasting the development of those themes as well as the specific details surrounding them.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analyze the author’s choices regarding the development of characters, ideas or themes, the setting, as well as the structure of the text.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analyze and evaluate how effective an argument is.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determine the author’s purpose in a text and analyze the effect it has on the text itself.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analyze literary devices as well as word choice in order to better understand a text.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determine the meaning of words using context clues and roots, prefixes, and suffixes.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use English grammar and conventions appropriately and correctly.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Apply the writing process through planning, drafting, revising, and editing.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latin typeface="Century Gothic" panose="020B0502020202020204" pitchFamily="34" charset="0"/>
              </a:rPr>
              <a:t>I can write an effective argumentative essay</a:t>
            </a:r>
            <a:r>
              <a:rPr lang="en-US" sz="1200" dirty="0" smtClean="0">
                <a:latin typeface="Century Gothic" panose="020B0502020202020204" pitchFamily="34" charset="0"/>
              </a:rPr>
              <a:t>.</a:t>
            </a:r>
          </a:p>
          <a:p>
            <a:pPr algn="ctr"/>
            <a:r>
              <a:rPr lang="en-US" sz="1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Common Core LA Standards 9/10</a:t>
            </a:r>
            <a:endParaRPr lang="en-US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BE675CD-A4B0-4708-A3E1-FE9E1DF84E48}"/>
              </a:ext>
            </a:extLst>
          </p:cNvPr>
          <p:cNvSpPr txBox="1"/>
          <p:nvPr/>
        </p:nvSpPr>
        <p:spPr>
          <a:xfrm>
            <a:off x="6682088" y="276673"/>
            <a:ext cx="337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WELCOME TO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1117175B-A37E-4F65-A284-D054542E695C}"/>
              </a:ext>
            </a:extLst>
          </p:cNvPr>
          <p:cNvSpPr txBox="1"/>
          <p:nvPr/>
        </p:nvSpPr>
        <p:spPr>
          <a:xfrm>
            <a:off x="6660775" y="512225"/>
            <a:ext cx="33763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chemeClr val="bg1"/>
                </a:solidFill>
                <a:latin typeface="Little Mandy" pitchFamily="2" charset="0"/>
              </a:rPr>
              <a:t>English</a:t>
            </a:r>
            <a:r>
              <a:rPr lang="en-US" sz="6600" dirty="0" smtClean="0">
                <a:solidFill>
                  <a:schemeClr val="bg1"/>
                </a:solidFill>
                <a:latin typeface="Little Mandy" pitchFamily="2" charset="0"/>
              </a:rPr>
              <a:t> </a:t>
            </a:r>
            <a:r>
              <a:rPr lang="en-US" sz="6600" dirty="0" smtClean="0">
                <a:solidFill>
                  <a:schemeClr val="bg1"/>
                </a:solidFill>
                <a:latin typeface="Apple Chancery"/>
              </a:rPr>
              <a:t>2</a:t>
            </a:r>
            <a:r>
              <a:rPr lang="en-US" sz="10000" dirty="0" smtClean="0">
                <a:solidFill>
                  <a:schemeClr val="bg1"/>
                </a:solidFill>
                <a:latin typeface="Little Mandy" pitchFamily="2" charset="0"/>
              </a:rPr>
              <a:t> </a:t>
            </a:r>
            <a:r>
              <a:rPr lang="en-US" sz="10000" dirty="0" smtClean="0">
                <a:solidFill>
                  <a:schemeClr val="bg1"/>
                </a:solidFill>
                <a:latin typeface="Little Mandy" pitchFamily="2" charset="0"/>
              </a:rPr>
              <a:t>Honors</a:t>
            </a:r>
            <a:r>
              <a:rPr lang="en-US" sz="10000" dirty="0" smtClean="0">
                <a:solidFill>
                  <a:schemeClr val="bg1"/>
                </a:solidFill>
                <a:latin typeface="Little Mandy" pitchFamily="2" charset="0"/>
              </a:rPr>
              <a:t> </a:t>
            </a:r>
            <a:endParaRPr lang="en-US" sz="10000" dirty="0" smtClean="0">
              <a:solidFill>
                <a:schemeClr val="bg1"/>
              </a:solidFill>
              <a:latin typeface="Little Mandy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84051F32-130D-4437-8322-F1A8E52F9B75}"/>
              </a:ext>
            </a:extLst>
          </p:cNvPr>
          <p:cNvSpPr txBox="1"/>
          <p:nvPr/>
        </p:nvSpPr>
        <p:spPr>
          <a:xfrm>
            <a:off x="6682096" y="3454376"/>
            <a:ext cx="337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solidFill>
                  <a:prstClr val="black"/>
                </a:solidFill>
                <a:latin typeface="Little Mandy" pitchFamily="2" charset="0"/>
              </a:rPr>
              <a:t>ms</a:t>
            </a:r>
            <a:r>
              <a:rPr lang="en-US" sz="6000" dirty="0" smtClean="0">
                <a:solidFill>
                  <a:prstClr val="black"/>
                </a:solidFill>
                <a:latin typeface="Little Mandy" pitchFamily="2" charset="0"/>
              </a:rPr>
              <a:t> </a:t>
            </a:r>
            <a:r>
              <a:rPr lang="en-US" sz="6000" dirty="0" err="1" smtClean="0">
                <a:solidFill>
                  <a:prstClr val="black"/>
                </a:solidFill>
                <a:latin typeface="Little Mandy" pitchFamily="2" charset="0"/>
              </a:rPr>
              <a:t>pendell</a:t>
            </a:r>
            <a:endParaRPr lang="en-US" sz="6000" dirty="0">
              <a:solidFill>
                <a:prstClr val="black"/>
              </a:solidFill>
              <a:latin typeface="Little Mandy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5945B8A4-545E-421C-842E-6A4FCBDAFBF1}"/>
              </a:ext>
            </a:extLst>
          </p:cNvPr>
          <p:cNvSpPr txBox="1"/>
          <p:nvPr/>
        </p:nvSpPr>
        <p:spPr>
          <a:xfrm>
            <a:off x="-99226" y="0"/>
            <a:ext cx="33375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  <a:latin typeface="Little Mandy" pitchFamily="2" charset="0"/>
              </a:rPr>
              <a:t>overview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B43773B-3B6A-4ED7-967C-B1F130FB3819}"/>
              </a:ext>
            </a:extLst>
          </p:cNvPr>
          <p:cNvSpPr txBox="1"/>
          <p:nvPr/>
        </p:nvSpPr>
        <p:spPr>
          <a:xfrm>
            <a:off x="147556" y="1123251"/>
            <a:ext cx="309712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entury Gothic" panose="020B0502020202020204" pitchFamily="34" charset="0"/>
              </a:rPr>
              <a:t>	In English </a:t>
            </a:r>
            <a:r>
              <a:rPr lang="en-US" sz="1200" dirty="0" smtClean="0">
                <a:latin typeface="Century Gothic" panose="020B0502020202020204" pitchFamily="34" charset="0"/>
              </a:rPr>
              <a:t>2 Honors</a:t>
            </a:r>
            <a:r>
              <a:rPr lang="en-US" sz="1200" dirty="0" smtClean="0">
                <a:latin typeface="Century Gothic" panose="020B0502020202020204" pitchFamily="34" charset="0"/>
              </a:rPr>
              <a:t> </a:t>
            </a:r>
            <a:r>
              <a:rPr lang="en-US" sz="1200" dirty="0" smtClean="0">
                <a:latin typeface="Century Gothic" panose="020B0502020202020204" pitchFamily="34" charset="0"/>
              </a:rPr>
              <a:t>we will read, examine, and discuss some of the most famous literary works.  We will examine how and why </a:t>
            </a:r>
            <a:r>
              <a:rPr lang="en-US" sz="1200" dirty="0" smtClean="0">
                <a:latin typeface="Century Gothic" panose="020B0502020202020204" pitchFamily="34" charset="0"/>
              </a:rPr>
              <a:t>authors </a:t>
            </a:r>
            <a:r>
              <a:rPr lang="en-US" sz="1200" dirty="0" smtClean="0">
                <a:latin typeface="Century Gothic" panose="020B0502020202020204" pitchFamily="34" charset="0"/>
              </a:rPr>
              <a:t>use character development, symbolism, thematic connections, tone, and purpose to craft a literary masterpiece.  In addition we will analyze how societal influences are present in literature and how modern readers can connect with ancient texts.</a:t>
            </a:r>
          </a:p>
          <a:p>
            <a:r>
              <a:rPr lang="en-US" sz="1200" dirty="0">
                <a:latin typeface="Century Gothic" panose="020B0502020202020204" pitchFamily="34" charset="0"/>
              </a:rPr>
              <a:t>	</a:t>
            </a:r>
            <a:r>
              <a:rPr lang="en-US" sz="1200" dirty="0" smtClean="0">
                <a:latin typeface="Century Gothic" panose="020B0502020202020204" pitchFamily="34" charset="0"/>
              </a:rPr>
              <a:t>Along with our study of literature we will learn to critically read nonfiction texts of all types.</a:t>
            </a:r>
          </a:p>
          <a:p>
            <a:r>
              <a:rPr lang="en-US" sz="1200" dirty="0" smtClean="0">
                <a:latin typeface="Century Gothic" panose="020B0502020202020204" pitchFamily="34" charset="0"/>
              </a:rPr>
              <a:t>	I </a:t>
            </a:r>
            <a:r>
              <a:rPr lang="en-US" sz="1200" dirty="0">
                <a:latin typeface="Century Gothic" panose="020B0502020202020204" pitchFamily="34" charset="0"/>
              </a:rPr>
              <a:t>have designed the course to be a rich, engaging, and thought-provoking experience to help you become a better reader, writer, listener, speaker, critical thinker, and member of society. </a:t>
            </a:r>
            <a:endParaRPr lang="en-US" sz="1200" dirty="0" smtClean="0">
              <a:latin typeface="Century Gothic" panose="020B0502020202020204" pitchFamily="34" charset="0"/>
            </a:endParaRPr>
          </a:p>
          <a:p>
            <a:r>
              <a:rPr lang="en-US" sz="1200" dirty="0">
                <a:latin typeface="Century Gothic" panose="020B0502020202020204" pitchFamily="34" charset="0"/>
              </a:rPr>
              <a:t>	</a:t>
            </a:r>
            <a:r>
              <a:rPr lang="en-US" sz="1200" dirty="0" smtClean="0">
                <a:latin typeface="Century Gothic" panose="020B0502020202020204" pitchFamily="34" charset="0"/>
              </a:rPr>
              <a:t>Throughout the course students will complete an in-depth research project on a subject of your choice – something you are passionate about.  The I-Search is a first person research project that chronicles your research journey.</a:t>
            </a:r>
            <a:endParaRPr lang="en-US" sz="1200" dirty="0" smtClean="0">
              <a:latin typeface="Century Gothic" panose="020B0502020202020204" pitchFamily="34" charset="0"/>
            </a:endParaRPr>
          </a:p>
          <a:p>
            <a:r>
              <a:rPr lang="en-US" sz="1200" dirty="0">
                <a:latin typeface="Century Gothic" panose="020B0502020202020204" pitchFamily="34" charset="0"/>
              </a:rPr>
              <a:t>	</a:t>
            </a:r>
            <a:r>
              <a:rPr lang="en-US" sz="1200" dirty="0" smtClean="0">
                <a:latin typeface="Century Gothic" panose="020B0502020202020204" pitchFamily="34" charset="0"/>
              </a:rPr>
              <a:t>The majority of the course work will be completed during class, therefore your focused presence – both physical and mental – is critical for success.  I go to extreme efforts to minimize homework and in return I demand your effort to complete classwork.</a:t>
            </a:r>
            <a:endParaRPr lang="en-US" sz="1200" dirty="0"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39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Laptop, Business, Office, Vector, Designs, Web">
            <a:extLst>
              <a:ext uri="{FF2B5EF4-FFF2-40B4-BE49-F238E27FC236}">
                <a16:creationId xmlns:a16="http://schemas.microsoft.com/office/drawing/2014/main" xmlns="" id="{90FAD846-8278-40AD-9D06-8A55D261E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7520">
            <a:off x="8566819" y="2048802"/>
            <a:ext cx="1555722" cy="1555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xmlns="" id="{B038AE75-F69B-4421-98F1-BA91B73A7CF9}"/>
              </a:ext>
            </a:extLst>
          </p:cNvPr>
          <p:cNvCxnSpPr/>
          <p:nvPr/>
        </p:nvCxnSpPr>
        <p:spPr>
          <a:xfrm>
            <a:off x="329184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xmlns="" id="{8498D2E2-1569-42C5-9545-DB167D8CD736}"/>
              </a:ext>
            </a:extLst>
          </p:cNvPr>
          <p:cNvCxnSpPr/>
          <p:nvPr/>
        </p:nvCxnSpPr>
        <p:spPr>
          <a:xfrm>
            <a:off x="6675120" y="0"/>
            <a:ext cx="0" cy="7772400"/>
          </a:xfrm>
          <a:prstGeom prst="line">
            <a:avLst/>
          </a:prstGeom>
          <a:ln>
            <a:solidFill>
              <a:srgbClr val="C8C8C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E0BCE3E-7759-488C-9783-03AB229F9E6B}"/>
              </a:ext>
            </a:extLst>
          </p:cNvPr>
          <p:cNvSpPr/>
          <p:nvPr/>
        </p:nvSpPr>
        <p:spPr>
          <a:xfrm>
            <a:off x="0" y="218779"/>
            <a:ext cx="10058399" cy="863246"/>
          </a:xfrm>
          <a:prstGeom prst="rect">
            <a:avLst/>
          </a:prstGeom>
          <a:solidFill>
            <a:srgbClr val="BA469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2866067-9D67-44DB-9F6F-177710FAFBE7}"/>
              </a:ext>
            </a:extLst>
          </p:cNvPr>
          <p:cNvSpPr txBox="1"/>
          <p:nvPr/>
        </p:nvSpPr>
        <p:spPr>
          <a:xfrm>
            <a:off x="140458" y="2588629"/>
            <a:ext cx="30282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Beginning of class 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Take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your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seat, put your phone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/ear buds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away,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read the board; submit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any homework assignments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,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and wait for further instruction.</a:t>
            </a:r>
          </a:p>
          <a:p>
            <a:pPr algn="ctr"/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During class 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Be an active participant in your learning. Listen, collaborate, and ask questions.</a:t>
            </a:r>
          </a:p>
          <a:p>
            <a:pPr algn="ctr"/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End of class 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Double check homework</a:t>
            </a:r>
            <a:r>
              <a:rPr lang="en-US" sz="1200" b="1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;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Stay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in your seat until dismissal by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MP.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algn="ctr"/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06F73E9-6D50-4D21-8F48-7E71BE1D68A7}"/>
              </a:ext>
            </a:extLst>
          </p:cNvPr>
          <p:cNvSpPr/>
          <p:nvPr/>
        </p:nvSpPr>
        <p:spPr>
          <a:xfrm>
            <a:off x="3346699" y="3233200"/>
            <a:ext cx="3301520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LATE WORK: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    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Work is late if it is not turned in at the announced due date.  Late work loses one letter grade per late day.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MAKE-UP WORK:</a:t>
            </a:r>
          </a:p>
          <a:p>
            <a:pPr algn="ctr"/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     Make-up work is accepted ONLY for excused absences. When absent,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at the very least, send MP an email.  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IT IS YOUR RESPONSIBILITY TO RESCHEDULE MISSED ASSESSMENTS</a:t>
            </a:r>
            <a:r>
              <a:rPr lang="en-US" sz="1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!</a:t>
            </a:r>
            <a:endParaRPr lang="en-US" sz="1200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endParaRPr lang="en-US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2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EXTRA CREDIT:</a:t>
            </a:r>
          </a:p>
          <a:p>
            <a:pPr algn="ctr"/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As per department policy extra credit is not available to students who do not complete all of the assigned work.  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xmlns="" id="{EAC4FAE5-6354-43B9-8F2D-AC1166A999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3448756"/>
              </p:ext>
            </p:extLst>
          </p:nvPr>
        </p:nvGraphicFramePr>
        <p:xfrm>
          <a:off x="3271024" y="1268931"/>
          <a:ext cx="3424955" cy="2027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74617718-F684-4D05-97F9-BF5388AAC08D}"/>
              </a:ext>
            </a:extLst>
          </p:cNvPr>
          <p:cNvSpPr/>
          <p:nvPr/>
        </p:nvSpPr>
        <p:spPr>
          <a:xfrm>
            <a:off x="3442769" y="1115780"/>
            <a:ext cx="314091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Grades are available on Illuminate.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40511D80-9345-4F41-A3B9-038E10E3FAE1}"/>
              </a:ext>
            </a:extLst>
          </p:cNvPr>
          <p:cNvSpPr/>
          <p:nvPr/>
        </p:nvSpPr>
        <p:spPr>
          <a:xfrm>
            <a:off x="0" y="5402418"/>
            <a:ext cx="3291835" cy="707886"/>
          </a:xfrm>
          <a:prstGeom prst="rect">
            <a:avLst/>
          </a:prstGeom>
          <a:solidFill>
            <a:srgbClr val="BA469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38AD0932-0AFA-42C4-8D2F-A3EEC1A3C800}"/>
              </a:ext>
            </a:extLst>
          </p:cNvPr>
          <p:cNvSpPr txBox="1"/>
          <p:nvPr/>
        </p:nvSpPr>
        <p:spPr>
          <a:xfrm>
            <a:off x="129512" y="6312456"/>
            <a:ext cx="19100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Current book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Writing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utensils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Lined paper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Sticky notes 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 positive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attitude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5BCE1ECA-9A44-4055-B377-736717CDB87A}"/>
              </a:ext>
            </a:extLst>
          </p:cNvPr>
          <p:cNvSpPr/>
          <p:nvPr/>
        </p:nvSpPr>
        <p:spPr>
          <a:xfrm>
            <a:off x="6695790" y="4918558"/>
            <a:ext cx="3383280" cy="707886"/>
          </a:xfrm>
          <a:prstGeom prst="rect">
            <a:avLst/>
          </a:prstGeom>
          <a:solidFill>
            <a:srgbClr val="BA469A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D896881C-63A0-4868-8698-F5BB65498B22}"/>
              </a:ext>
            </a:extLst>
          </p:cNvPr>
          <p:cNvSpPr/>
          <p:nvPr/>
        </p:nvSpPr>
        <p:spPr>
          <a:xfrm>
            <a:off x="6780852" y="1154555"/>
            <a:ext cx="287829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We will utilize Google Classroom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regularly. If you have not been added you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must “join” my class by going to classroom.google.com and enter this code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:</a:t>
            </a:r>
            <a:r>
              <a:rPr lang="en-US" sz="1200" dirty="0" smtClean="0">
                <a:latin typeface="Century Gothic" panose="020B0502020202020204" pitchFamily="34" charset="0"/>
              </a:rPr>
              <a:t>]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2</a:t>
            </a:r>
            <a:r>
              <a:rPr lang="en-US" sz="1200" b="1" baseline="30000" dirty="0">
                <a:solidFill>
                  <a:prstClr val="black"/>
                </a:solidFill>
                <a:latin typeface="Century Gothic" panose="020B0502020202020204" pitchFamily="34" charset="0"/>
              </a:rPr>
              <a:t>nd</a:t>
            </a:r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period: </a:t>
            </a:r>
            <a:r>
              <a:rPr lang="en-US" sz="1200" dirty="0" smtClean="0">
                <a:latin typeface="Century Gothic" panose="020B0502020202020204" pitchFamily="34" charset="0"/>
              </a:rPr>
              <a:t>uq8463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US" sz="1200" dirty="0" smtClean="0">
                <a:latin typeface="Century Gothic" panose="020B0502020202020204" pitchFamily="34" charset="0"/>
              </a:rPr>
              <a:t>If </a:t>
            </a:r>
            <a:r>
              <a:rPr lang="en-US" sz="1200" dirty="0" smtClean="0">
                <a:latin typeface="Century Gothic" panose="020B0502020202020204" pitchFamily="34" charset="0"/>
              </a:rPr>
              <a:t>you are absent please check </a:t>
            </a:r>
            <a:r>
              <a:rPr lang="en-US" sz="1200" dirty="0" smtClean="0">
                <a:latin typeface="Century Gothic" panose="020B0502020202020204" pitchFamily="34" charset="0"/>
              </a:rPr>
              <a:t>my website for assignments and information.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US" sz="1200" b="1" dirty="0">
                <a:latin typeface="Century Gothic" panose="020B0502020202020204" pitchFamily="34" charset="0"/>
              </a:rPr>
              <a:t>http</a:t>
            </a:r>
            <a:r>
              <a:rPr lang="en-US" sz="1200" b="1" dirty="0" smtClean="0">
                <a:latin typeface="Century Gothic" panose="020B0502020202020204" pitchFamily="34" charset="0"/>
              </a:rPr>
              <a:t>://spring2019.mspendell.online</a:t>
            </a:r>
            <a:endParaRPr lang="en-US" sz="1200" b="1" dirty="0">
              <a:latin typeface="Century Gothic" panose="020B0502020202020204" pitchFamily="34" charset="0"/>
            </a:endParaRPr>
          </a:p>
          <a:p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I will also use Remind, a texting reminder service. To receive texts,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download the app.</a:t>
            </a:r>
          </a:p>
          <a:p>
            <a:r>
              <a:rPr lang="en-US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 </a:t>
            </a:r>
            <a:endParaRPr lang="en-US" sz="1200" b="1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Quizlet: Join my classroom!</a:t>
            </a:r>
          </a:p>
          <a:p>
            <a:r>
              <a:rPr lang="en-US" sz="1200" b="1" dirty="0" smtClean="0">
                <a:latin typeface="Century Gothic" panose="020B0502020202020204" pitchFamily="34" charset="0"/>
              </a:rPr>
              <a:t>References </a:t>
            </a:r>
            <a:r>
              <a:rPr lang="en-US" sz="1200" b="1" dirty="0" smtClean="0">
                <a:latin typeface="Century Gothic" panose="020B0502020202020204" pitchFamily="34" charset="0"/>
              </a:rPr>
              <a:t>&amp; audiobooks </a:t>
            </a:r>
            <a:r>
              <a:rPr lang="en-US" sz="1200" b="1" dirty="0" smtClean="0">
                <a:latin typeface="Century Gothic" panose="020B0502020202020204" pitchFamily="34" charset="0"/>
              </a:rPr>
              <a:t>available are available on my webpage. </a:t>
            </a:r>
            <a:endParaRPr lang="en-US" sz="1200" b="1" dirty="0" smtClean="0">
              <a:latin typeface="Century Gothic" panose="020B0502020202020204" pitchFamily="34" charset="0"/>
            </a:endParaRPr>
          </a:p>
          <a:p>
            <a:endParaRPr lang="en-US" sz="1200" b="1" dirty="0" smtClean="0">
              <a:latin typeface="Century Gothic" panose="020B0502020202020204" pitchFamily="34" charset="0"/>
            </a:endParaRPr>
          </a:p>
          <a:p>
            <a:endParaRPr lang="en-US" sz="1200" b="1" dirty="0" smtClean="0">
              <a:latin typeface="Century Gothic" panose="020B0502020202020204" pitchFamily="34" charset="0"/>
            </a:endParaRPr>
          </a:p>
          <a:p>
            <a:endParaRPr lang="en-US" sz="12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9E7E9A56-E432-478E-9C04-EE632448398B}"/>
              </a:ext>
            </a:extLst>
          </p:cNvPr>
          <p:cNvSpPr/>
          <p:nvPr/>
        </p:nvSpPr>
        <p:spPr>
          <a:xfrm>
            <a:off x="6703378" y="5654308"/>
            <a:ext cx="30583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Academic dishonesty will NOT be tolerated under any circumstances. Cheating, copying, or plagiarism of any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form, including allowing someone to copy your work,  </a:t>
            </a:r>
            <a:r>
              <a:rPr lang="en-US" sz="1200" dirty="0">
                <a:solidFill>
                  <a:prstClr val="black"/>
                </a:solidFill>
                <a:latin typeface="Century Gothic" panose="020B0502020202020204" pitchFamily="34" charset="0"/>
              </a:rPr>
              <a:t>will result in </a:t>
            </a:r>
            <a:r>
              <a:rPr lang="en-US" sz="1200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official disciplinary reports as per the SCHS Academic Honesty Contract.</a:t>
            </a:r>
            <a:endParaRPr lang="en-US" sz="12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1298C8F-DDCF-4F0E-8F16-EACD6A046B7D}"/>
              </a:ext>
            </a:extLst>
          </p:cNvPr>
          <p:cNvSpPr txBox="1"/>
          <p:nvPr/>
        </p:nvSpPr>
        <p:spPr>
          <a:xfrm>
            <a:off x="3264695" y="13772"/>
            <a:ext cx="33375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  <a:latin typeface="Little Mandy" pitchFamily="2" charset="0"/>
              </a:rPr>
              <a:t>grades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D3DE5CA1-78EF-461A-B436-5113BDF3E16E}"/>
              </a:ext>
            </a:extLst>
          </p:cNvPr>
          <p:cNvSpPr txBox="1"/>
          <p:nvPr/>
        </p:nvSpPr>
        <p:spPr>
          <a:xfrm>
            <a:off x="6707274" y="44288"/>
            <a:ext cx="33375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  <a:latin typeface="Little Mandy" pitchFamily="2" charset="0"/>
              </a:rPr>
              <a:t>technology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4838F648-EDE0-405C-9249-1F9635F76A0B}"/>
              </a:ext>
            </a:extLst>
          </p:cNvPr>
          <p:cNvSpPr txBox="1"/>
          <p:nvPr/>
        </p:nvSpPr>
        <p:spPr>
          <a:xfrm>
            <a:off x="-1" y="65626"/>
            <a:ext cx="32918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  <a:latin typeface="Little Mandy" pitchFamily="2" charset="0"/>
              </a:rPr>
              <a:t>expectations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DE339B31-3678-48CA-911B-1CE87660E57E}"/>
              </a:ext>
            </a:extLst>
          </p:cNvPr>
          <p:cNvSpPr txBox="1"/>
          <p:nvPr/>
        </p:nvSpPr>
        <p:spPr>
          <a:xfrm>
            <a:off x="-20071" y="5325474"/>
            <a:ext cx="33375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chemeClr val="bg1"/>
                </a:solidFill>
                <a:latin typeface="Little Mandy" pitchFamily="2" charset="0"/>
              </a:rPr>
              <a:t>required materials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213599C-88A3-4083-8BD7-C8A33A4DF988}"/>
              </a:ext>
            </a:extLst>
          </p:cNvPr>
          <p:cNvSpPr txBox="1"/>
          <p:nvPr/>
        </p:nvSpPr>
        <p:spPr>
          <a:xfrm>
            <a:off x="6668238" y="4762562"/>
            <a:ext cx="33375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chemeClr val="bg1"/>
                </a:solidFill>
                <a:latin typeface="Little Mandy" pitchFamily="2" charset="0"/>
              </a:rPr>
              <a:t>academic dishonesty</a:t>
            </a:r>
            <a:endParaRPr lang="en-US" sz="5000" dirty="0">
              <a:solidFill>
                <a:schemeClr val="bg1"/>
              </a:solidFill>
              <a:latin typeface="Little Mandy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07424BA5-8905-4482-97F6-8CEAB2C970B0}"/>
              </a:ext>
            </a:extLst>
          </p:cNvPr>
          <p:cNvSpPr txBox="1"/>
          <p:nvPr/>
        </p:nvSpPr>
        <p:spPr>
          <a:xfrm>
            <a:off x="-18568" y="1066858"/>
            <a:ext cx="2455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Little Mandy" pitchFamily="2" charset="0"/>
              </a:rPr>
              <a:t>be kind</a:t>
            </a:r>
            <a:endParaRPr lang="en-US" sz="4000" dirty="0">
              <a:solidFill>
                <a:prstClr val="black"/>
              </a:solidFill>
              <a:latin typeface="Little Mandy" pitchFamily="2" charset="0"/>
              <a:sym typeface="Wingdings" panose="05000000000000000000" pitchFamily="2" charset="2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1D3370BA-893E-4E89-8003-F02FBEA63BC7}"/>
              </a:ext>
            </a:extLst>
          </p:cNvPr>
          <p:cNvSpPr txBox="1"/>
          <p:nvPr/>
        </p:nvSpPr>
        <p:spPr>
          <a:xfrm>
            <a:off x="-37135" y="1519637"/>
            <a:ext cx="24559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Little Mandy" pitchFamily="2" charset="0"/>
              </a:rPr>
              <a:t>stay engaged</a:t>
            </a:r>
            <a:endParaRPr lang="en-US" sz="4000" dirty="0">
              <a:solidFill>
                <a:prstClr val="black"/>
              </a:solidFill>
              <a:latin typeface="Little Mandy" pitchFamily="2" charset="0"/>
              <a:sym typeface="Wingdings" panose="05000000000000000000" pitchFamily="2" charset="2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02EAC6C5-2B95-4EDA-909B-3D73525BAD8C}"/>
              </a:ext>
            </a:extLst>
          </p:cNvPr>
          <p:cNvSpPr txBox="1"/>
          <p:nvPr/>
        </p:nvSpPr>
        <p:spPr>
          <a:xfrm>
            <a:off x="-55701" y="2018404"/>
            <a:ext cx="2455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prstClr val="black"/>
                </a:solidFill>
                <a:latin typeface="Little Mandy" pitchFamily="2" charset="0"/>
              </a:rPr>
              <a:t>work hard</a:t>
            </a:r>
            <a:endParaRPr lang="en-US" sz="4000" dirty="0">
              <a:solidFill>
                <a:prstClr val="black"/>
              </a:solidFill>
              <a:latin typeface="Little Mandy" pitchFamily="2" charset="0"/>
              <a:sym typeface="Wingdings" panose="05000000000000000000" pitchFamily="2" charset="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956AFA1-AD04-4439-99A8-9377DB276F9C}"/>
              </a:ext>
            </a:extLst>
          </p:cNvPr>
          <p:cNvSpPr txBox="1"/>
          <p:nvPr/>
        </p:nvSpPr>
        <p:spPr>
          <a:xfrm>
            <a:off x="6785773" y="7042786"/>
            <a:ext cx="3065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entury Gothic" panose="020B0502020202020204" pitchFamily="34" charset="0"/>
              </a:rPr>
              <a:t>JUST </a:t>
            </a:r>
            <a:r>
              <a:rPr lang="en-US" sz="1600" b="1" dirty="0">
                <a:latin typeface="Century Gothic" panose="020B0502020202020204" pitchFamily="34" charset="0"/>
              </a:rPr>
              <a:t>DON’T DO IT.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Book, Read, Lesson, The Elementary School, Illustration">
            <a:extLst>
              <a:ext uri="{FF2B5EF4-FFF2-40B4-BE49-F238E27FC236}">
                <a16:creationId xmlns:a16="http://schemas.microsoft.com/office/drawing/2014/main" xmlns="" id="{9B373AA8-9161-4920-9F63-92F5FB119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grayscl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649" y="6144182"/>
            <a:ext cx="1278881" cy="1278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53229" y="6298740"/>
            <a:ext cx="2975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sz="1200" dirty="0" smtClean="0"/>
              <a:t>It is your responsibility to monitor your grade.  If you notice an error, please write to MP and attach the graded assignment for proof. </a:t>
            </a:r>
          </a:p>
          <a:p>
            <a:pPr marL="285750" indent="-285750">
              <a:buFont typeface="Wingdings" charset="2"/>
              <a:buChar char="Ø"/>
            </a:pPr>
            <a:endParaRPr lang="en-US" sz="1200" dirty="0"/>
          </a:p>
          <a:p>
            <a:pPr algn="ctr"/>
            <a:r>
              <a:rPr lang="en-US" sz="1200" b="1" dirty="0" smtClean="0"/>
              <a:t>Room 81 is a fragrance free environment</a:t>
            </a:r>
          </a:p>
        </p:txBody>
      </p:sp>
    </p:spTree>
    <p:extLst>
      <p:ext uri="{BB962C8B-B14F-4D97-AF65-F5344CB8AC3E}">
        <p14:creationId xmlns:p14="http://schemas.microsoft.com/office/powerpoint/2010/main" val="1479061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</TotalTime>
  <Words>554</Words>
  <Application>Microsoft Office PowerPoint</Application>
  <PresentationFormat>Custom</PresentationFormat>
  <Paragraphs>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Apple Chancery</vt:lpstr>
      <vt:lpstr>Arial</vt:lpstr>
      <vt:lpstr>Calibri</vt:lpstr>
      <vt:lpstr>Calibri Light</vt:lpstr>
      <vt:lpstr>Century Gothic</vt:lpstr>
      <vt:lpstr>Little Mandy</vt:lpstr>
      <vt:lpstr>Wingdings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Gross</dc:creator>
  <cp:lastModifiedBy>SCCS Teacher</cp:lastModifiedBy>
  <cp:revision>24</cp:revision>
  <cp:lastPrinted>2018-08-21T23:20:02Z</cp:lastPrinted>
  <dcterms:created xsi:type="dcterms:W3CDTF">2018-07-29T01:56:05Z</dcterms:created>
  <dcterms:modified xsi:type="dcterms:W3CDTF">2019-01-16T17:25:02Z</dcterms:modified>
</cp:coreProperties>
</file>